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FF6666"/>
    <a:srgbClr val="D1282B"/>
    <a:srgbClr val="371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3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1369-7B5F-A645-867D-905F134AE05F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A9762-F067-A249-8748-66EACE717F2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27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8ABAA-DFDE-8B4A-8630-71EADC68E8C6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2204A-BBBE-7B4D-911C-B7005E964E0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05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2204A-BBBE-7B4D-911C-B7005E964E0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20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32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55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83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66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54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19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76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41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90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93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8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50A0-1AE2-0F4C-96ED-C11B741EE54D}" type="datetimeFigureOut">
              <a:rPr lang="fr-FR" smtClean="0"/>
              <a:t>14/10/16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924B3-8566-3041-B610-EF41B53731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95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52039" y="2145668"/>
            <a:ext cx="6363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FF0000"/>
                </a:solidFill>
              </a:rPr>
              <a:t>LE RÉSEAU DES AGENCES DANS HABITAT III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80792" y="3417543"/>
            <a:ext cx="3034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Réunion Habitat III / </a:t>
            </a:r>
            <a:r>
              <a:rPr lang="fr-FR" dirty="0" err="1" smtClean="0"/>
              <a:t>UrbaLyon</a:t>
            </a:r>
            <a:endParaRPr lang="fr-FR" dirty="0" smtClean="0"/>
          </a:p>
          <a:p>
            <a:r>
              <a:rPr lang="fr-FR" dirty="0" smtClean="0"/>
              <a:t>13 octobre 2016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01524" y="6098875"/>
            <a:ext cx="5634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Marianne </a:t>
            </a:r>
            <a:r>
              <a:rPr lang="fr-FR" dirty="0" err="1" smtClean="0"/>
              <a:t>Malez</a:t>
            </a:r>
            <a:r>
              <a:rPr lang="fr-FR" dirty="0" smtClean="0"/>
              <a:t>, Chargée de mission International – FNAU</a:t>
            </a:r>
          </a:p>
          <a:p>
            <a:r>
              <a:rPr lang="fr-FR" dirty="0" err="1" smtClean="0"/>
              <a:t>malez@fnau.org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661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Les activités internationales de la FNAU </a:t>
            </a:r>
            <a:r>
              <a:rPr lang="fr-FR" sz="2000" dirty="0">
                <a:solidFill>
                  <a:srgbClr val="FF0000"/>
                </a:solidFill>
                <a:ea typeface="ＭＳ 明朝"/>
                <a:cs typeface="Times New Roman"/>
              </a:rPr>
              <a:t> </a:t>
            </a:r>
            <a:endParaRPr lang="fr-FR" sz="2000" dirty="0" smtClean="0">
              <a:solidFill>
                <a:srgbClr val="FF0000"/>
              </a:solidFill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Soutenir les actions des agences d’urbanisme à l’international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Participer aux grandes conférences mondiales 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Etre dans les groupes de travail et réseaux internationaux pour porter la vision du développement urbain comme porté en France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Favoriser les partenariats avec des structures qui travaillent à l’international</a:t>
            </a:r>
          </a:p>
          <a:p>
            <a:pPr>
              <a:spcAft>
                <a:spcPts val="0"/>
              </a:spcAft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b="1" dirty="0" smtClean="0">
                <a:ea typeface="ＭＳ 明朝"/>
                <a:cs typeface="Times New Roman"/>
              </a:rPr>
              <a:t>Permettre de faire connaître et d’aider à la diffusion des agences urbaines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endParaRPr lang="fr-FR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2858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65031" y="1056037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La Conférence Habitat III</a:t>
            </a:r>
            <a:endParaRPr lang="fr-FR" sz="2000" dirty="0" smtClean="0">
              <a:solidFill>
                <a:srgbClr val="FF0000"/>
              </a:solidFill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17 au 20 octobre, Quito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46 000 participants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160 délégations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Une délégation française importante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Des événements officiels dans toute la ville 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Plénières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Networking et </a:t>
            </a:r>
            <a:r>
              <a:rPr lang="fr-FR" sz="2400" dirty="0" err="1" smtClean="0">
                <a:ea typeface="ＭＳ 明朝"/>
                <a:cs typeface="Times New Roman"/>
              </a:rPr>
              <a:t>Side</a:t>
            </a:r>
            <a:r>
              <a:rPr lang="fr-FR" sz="2400" dirty="0" smtClean="0">
                <a:ea typeface="ＭＳ 明朝"/>
                <a:cs typeface="Times New Roman"/>
              </a:rPr>
              <a:t> Events</a:t>
            </a:r>
          </a:p>
          <a:p>
            <a:pPr marL="800100" lvl="1" indent="-342900">
              <a:buFontTx/>
              <a:buChar char="-"/>
            </a:pPr>
            <a:r>
              <a:rPr lang="fr-FR" sz="2400" dirty="0" err="1" smtClean="0">
                <a:ea typeface="ＭＳ 明朝"/>
                <a:cs typeface="Times New Roman"/>
              </a:rPr>
              <a:t>Stakeholders</a:t>
            </a:r>
            <a:r>
              <a:rPr lang="fr-FR" sz="2400" dirty="0" smtClean="0">
                <a:ea typeface="ＭＳ 明朝"/>
                <a:cs typeface="Times New Roman"/>
              </a:rPr>
              <a:t> </a:t>
            </a:r>
            <a:r>
              <a:rPr lang="fr-FR" sz="2400" dirty="0" err="1" smtClean="0">
                <a:ea typeface="ＭＳ 明朝"/>
                <a:cs typeface="Times New Roman"/>
              </a:rPr>
              <a:t>roundtables</a:t>
            </a:r>
            <a:r>
              <a:rPr lang="fr-FR" sz="2400" dirty="0" smtClean="0">
                <a:ea typeface="ＭＳ 明朝"/>
                <a:cs typeface="Times New Roman"/>
              </a:rPr>
              <a:t> 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Quito </a:t>
            </a:r>
            <a:r>
              <a:rPr lang="fr-FR" sz="2400" dirty="0" err="1" smtClean="0">
                <a:ea typeface="ＭＳ 明朝"/>
                <a:cs typeface="Times New Roman"/>
              </a:rPr>
              <a:t>urban</a:t>
            </a:r>
            <a:r>
              <a:rPr lang="fr-FR" sz="2400" dirty="0" smtClean="0">
                <a:ea typeface="ＭＳ 明朝"/>
                <a:cs typeface="Times New Roman"/>
              </a:rPr>
              <a:t> </a:t>
            </a:r>
            <a:r>
              <a:rPr lang="fr-FR" sz="2400" dirty="0" err="1" smtClean="0">
                <a:ea typeface="ＭＳ 明朝"/>
                <a:cs typeface="Times New Roman"/>
              </a:rPr>
              <a:t>implementation</a:t>
            </a:r>
            <a:r>
              <a:rPr lang="fr-FR" sz="2400" dirty="0" smtClean="0">
                <a:ea typeface="ＭＳ 明朝"/>
                <a:cs typeface="Times New Roman"/>
              </a:rPr>
              <a:t> plan </a:t>
            </a:r>
            <a:r>
              <a:rPr lang="is-IS" sz="2400" dirty="0" smtClean="0">
                <a:ea typeface="ＭＳ 明朝"/>
                <a:cs typeface="Times New Roman"/>
              </a:rPr>
              <a:t>…</a:t>
            </a:r>
          </a:p>
          <a:p>
            <a:pPr marL="342900" indent="-342900">
              <a:buFontTx/>
              <a:buChar char="-"/>
            </a:pPr>
            <a:r>
              <a:rPr lang="is-IS" sz="2400" dirty="0" smtClean="0">
                <a:ea typeface="ＭＳ 明朝"/>
                <a:cs typeface="Times New Roman"/>
              </a:rPr>
              <a:t>Une déclaration à adopter</a:t>
            </a: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endParaRPr lang="fr-FR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0018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Les messages de la France</a:t>
            </a:r>
            <a:endParaRPr lang="fr-FR" sz="2000" dirty="0" smtClean="0">
              <a:solidFill>
                <a:srgbClr val="FF0000"/>
              </a:solidFill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Rôle fondamental des collectivités locales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Faire la ville, selon les réalités des contextes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Tous les acteurs du territoire doivent être parties prenantes du développement urbain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Penser le développement urbain de manière transversale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Prendre en compte les enjeux climatiques et environnementaux 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b="1" dirty="0" smtClean="0">
                <a:ea typeface="ＭＳ 明朝"/>
                <a:cs typeface="Times New Roman"/>
              </a:rPr>
              <a:t>Pas de développement urbain durable sans planification territoriale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endParaRPr lang="fr-FR" sz="2000" dirty="0"/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236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La FNAU dans Habitat III, des étapes de travail</a:t>
            </a: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La FNAU s’est engagée tôt dans le processus préparatoire à Habitat III (triptyque des Guidelines, Policy Unit</a:t>
            </a:r>
            <a:r>
              <a:rPr lang="is-IS" sz="2400" dirty="0" smtClean="0">
                <a:ea typeface="ＭＳ 明朝"/>
                <a:cs typeface="Times New Roman"/>
              </a:rPr>
              <a:t>…)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Rôle pris dans les événements préparatoires : World </a:t>
            </a:r>
            <a:r>
              <a:rPr lang="fr-FR" sz="2400" dirty="0" err="1" smtClean="0">
                <a:ea typeface="ＭＳ 明朝"/>
                <a:cs typeface="Times New Roman"/>
              </a:rPr>
              <a:t>Summit</a:t>
            </a:r>
            <a:r>
              <a:rPr lang="fr-FR" sz="2400" dirty="0" smtClean="0">
                <a:ea typeface="ＭＳ 明朝"/>
                <a:cs typeface="Times New Roman"/>
              </a:rPr>
              <a:t> for </a:t>
            </a:r>
            <a:r>
              <a:rPr lang="fr-FR" sz="2400" dirty="0" err="1" smtClean="0">
                <a:ea typeface="ＭＳ 明朝"/>
                <a:cs typeface="Times New Roman"/>
              </a:rPr>
              <a:t>Climate</a:t>
            </a:r>
            <a:r>
              <a:rPr lang="fr-FR" sz="2400" dirty="0" smtClean="0">
                <a:ea typeface="ＭＳ 明朝"/>
                <a:cs typeface="Times New Roman"/>
              </a:rPr>
              <a:t> and </a:t>
            </a:r>
            <a:r>
              <a:rPr lang="fr-FR" sz="2400" dirty="0" err="1" smtClean="0">
                <a:ea typeface="ＭＳ 明朝"/>
                <a:cs typeface="Times New Roman"/>
              </a:rPr>
              <a:t>Territories</a:t>
            </a:r>
            <a:r>
              <a:rPr lang="fr-FR" sz="2400" dirty="0">
                <a:ea typeface="ＭＳ 明朝"/>
                <a:cs typeface="Times New Roman"/>
              </a:rPr>
              <a:t> </a:t>
            </a:r>
            <a:r>
              <a:rPr lang="fr-FR" sz="2400" dirty="0" smtClean="0">
                <a:ea typeface="ＭＳ 明朝"/>
                <a:cs typeface="Times New Roman"/>
              </a:rPr>
              <a:t>(juillet 2015, Lyon), la COP21 (décembre 2015, Paris), le Sommet </a:t>
            </a:r>
            <a:r>
              <a:rPr lang="fr-FR" sz="2400" dirty="0" err="1" smtClean="0">
                <a:ea typeface="ＭＳ 明朝"/>
                <a:cs typeface="Times New Roman"/>
              </a:rPr>
              <a:t>Climate</a:t>
            </a:r>
            <a:r>
              <a:rPr lang="fr-FR" sz="2400" dirty="0" smtClean="0">
                <a:ea typeface="ＭＳ 明朝"/>
                <a:cs typeface="Times New Roman"/>
              </a:rPr>
              <a:t> Chance (septembre 2016, Nantes)</a:t>
            </a:r>
          </a:p>
          <a:p>
            <a:pPr marL="1257300" lvl="2" indent="-342900">
              <a:buFontTx/>
              <a:buChar char="-"/>
            </a:pPr>
            <a:r>
              <a:rPr lang="fr-FR" sz="2400" b="1" dirty="0" smtClean="0">
                <a:ea typeface="ＭＳ 明朝"/>
                <a:cs typeface="Times New Roman"/>
              </a:rPr>
              <a:t>Création d’une coalition mondiale sur la planification territoriale</a:t>
            </a:r>
          </a:p>
          <a:p>
            <a:pPr lvl="2"/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err="1" smtClean="0">
                <a:ea typeface="ＭＳ 明朝"/>
                <a:cs typeface="Times New Roman"/>
              </a:rPr>
              <a:t>Urban</a:t>
            </a:r>
            <a:r>
              <a:rPr lang="fr-FR" sz="2400" dirty="0" smtClean="0">
                <a:ea typeface="ＭＳ 明朝"/>
                <a:cs typeface="Times New Roman"/>
              </a:rPr>
              <a:t> </a:t>
            </a:r>
            <a:r>
              <a:rPr lang="fr-FR" sz="2400" dirty="0" err="1" smtClean="0">
                <a:ea typeface="ＭＳ 明朝"/>
                <a:cs typeface="Times New Roman"/>
              </a:rPr>
              <a:t>Thin</a:t>
            </a:r>
            <a:r>
              <a:rPr lang="fr-FR" sz="2400" dirty="0" err="1" smtClean="0"/>
              <a:t>kers</a:t>
            </a:r>
            <a:r>
              <a:rPr lang="fr-FR" sz="2400" dirty="0" smtClean="0"/>
              <a:t> Campus de Paris – janvier 2016 </a:t>
            </a:r>
            <a:endParaRPr lang="fr-FR" sz="2400" dirty="0">
              <a:ea typeface="ＭＳ 明朝"/>
              <a:cs typeface="Times New Roman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358009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La FNAU dans Habitat III, quels messages ?</a:t>
            </a: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La planification est un processus permanent, intégré et collaboratif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Une matrice pour articuler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Stratégies territoriales / régulation de l’occupation des sols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Actions à mener dans l’urgence / au quotidien / vision prospective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Grands projets de territoires / politiques de proximité</a:t>
            </a:r>
          </a:p>
          <a:p>
            <a:pPr marL="1257300" lvl="2" indent="-342900">
              <a:buFontTx/>
              <a:buChar char="-"/>
            </a:pPr>
            <a:r>
              <a:rPr lang="fr-FR" sz="2400" b="1" dirty="0" smtClean="0">
                <a:ea typeface="ＭＳ 明朝"/>
                <a:cs typeface="Times New Roman"/>
              </a:rPr>
              <a:t>La bonne action à la bonne échelle</a:t>
            </a:r>
            <a:endParaRPr lang="is-IS" sz="2400" b="1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Pas de planification sans les moyens idoines (humains, financiers, légaux et d’éducation/formation)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Pour la ville : un droit </a:t>
            </a:r>
            <a:r>
              <a:rPr lang="fr-FR" sz="2400" i="1" dirty="0" smtClean="0">
                <a:ea typeface="ＭＳ 明朝"/>
                <a:cs typeface="Times New Roman"/>
              </a:rPr>
              <a:t>à </a:t>
            </a:r>
            <a:r>
              <a:rPr lang="fr-FR" sz="2400" dirty="0" smtClean="0">
                <a:ea typeface="ＭＳ 明朝"/>
                <a:cs typeface="Times New Roman"/>
              </a:rPr>
              <a:t>et un droit </a:t>
            </a:r>
            <a:r>
              <a:rPr lang="fr-FR" sz="2400" i="1" dirty="0" smtClean="0">
                <a:ea typeface="ＭＳ 明朝"/>
                <a:cs typeface="Times New Roman"/>
              </a:rPr>
              <a:t>de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i="1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b="1" dirty="0" smtClean="0">
                <a:ea typeface="ＭＳ 明朝"/>
                <a:cs typeface="Times New Roman"/>
              </a:rPr>
              <a:t>La planification passe par de bons outils : les agences d’urbanisme sont les outils appropriés pour la mise en œuvre du nouvel agenda urbain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2106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La FNAU dans Habitat III, le lancement d’un réseau des agences urbaines mondiales </a:t>
            </a: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err="1" smtClean="0">
                <a:ea typeface="ＭＳ 明朝"/>
                <a:cs typeface="Times New Roman"/>
              </a:rPr>
              <a:t>Metropolitan</a:t>
            </a:r>
            <a:r>
              <a:rPr lang="fr-FR" sz="2400" dirty="0" smtClean="0">
                <a:ea typeface="ＭＳ 明朝"/>
                <a:cs typeface="Times New Roman"/>
              </a:rPr>
              <a:t> and territorial planning </a:t>
            </a:r>
            <a:r>
              <a:rPr lang="fr-FR" sz="2400" dirty="0" err="1" smtClean="0">
                <a:ea typeface="ＭＳ 明朝"/>
                <a:cs typeface="Times New Roman"/>
              </a:rPr>
              <a:t>agencies</a:t>
            </a:r>
            <a:r>
              <a:rPr lang="fr-FR" sz="2400" dirty="0" smtClean="0">
                <a:ea typeface="ＭＳ 明朝"/>
                <a:cs typeface="Times New Roman"/>
              </a:rPr>
              <a:t> network – MTPA 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Lancement politique le 17 octobre, en présence d’Emmanuelle Cosse et d’ONU Habitat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Lancement technique le 19 octobre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Objectif : rassembler le plus d’agences urbaines mondiales et de réseaux d’agences pour avoir une action coordonnée, un accès aux financements internationaux, un réseau de collaboration/mutualisation et un positionnement groupé pour le suivi d’Habitat III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Association créée autour d’une charte et d’un programme de travail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Des ancrages par continent 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Un rendez-vous tous les deux ans pour les Forums Urbains Mondiaux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86313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7052" y="1096211"/>
            <a:ext cx="8996948" cy="5547894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ea typeface="ＭＳ 明朝"/>
                <a:cs typeface="Times New Roman"/>
              </a:rPr>
              <a:t>		</a:t>
            </a:r>
            <a:endParaRPr lang="fr-FR" sz="20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endParaRPr lang="fr-FR" sz="2800" b="1" dirty="0" smtClean="0">
              <a:ea typeface="ＭＳ 明朝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2800" b="1" dirty="0" smtClean="0">
                <a:solidFill>
                  <a:srgbClr val="FF0000"/>
                </a:solidFill>
                <a:ea typeface="ＭＳ 明朝"/>
                <a:cs typeface="Times New Roman"/>
              </a:rPr>
              <a:t>Habitat III, une étape forte pour le développement urbain</a:t>
            </a:r>
          </a:p>
          <a:p>
            <a:pPr>
              <a:spcAft>
                <a:spcPts val="0"/>
              </a:spcAft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fr-FR" sz="2400" dirty="0">
                <a:ea typeface="ＭＳ 明朝"/>
                <a:cs typeface="Times New Roman"/>
              </a:rPr>
              <a:t>Des manques importants dans le texte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 smtClean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Lancement d’initiative à faire fonctionner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Des étapes de suivi-évaluation d’Habitat III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Etape importante qui doit donner l’impulsion et permettre de continuer les partenariats et les actions de lobbying</a:t>
            </a:r>
          </a:p>
          <a:p>
            <a:pPr marL="342900" indent="-342900">
              <a:spcAft>
                <a:spcPts val="0"/>
              </a:spcAft>
              <a:buFontTx/>
              <a:buChar char="-"/>
            </a:pPr>
            <a:endParaRPr lang="fr-FR" sz="2400" dirty="0">
              <a:ea typeface="ＭＳ 明朝"/>
              <a:cs typeface="Times New Roman"/>
            </a:endParaRPr>
          </a:p>
          <a:p>
            <a:pPr marL="342900" indent="-342900">
              <a:spcAft>
                <a:spcPts val="0"/>
              </a:spcAft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Une étape aussi importante pour les agences d’urbanisme et les collectivités françaises 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Des conférences pas contraignantes mais indispensables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Lieu de la stratégie d’influence</a:t>
            </a:r>
          </a:p>
          <a:p>
            <a:pPr marL="800100" lvl="1" indent="-342900">
              <a:buFontTx/>
              <a:buChar char="-"/>
            </a:pPr>
            <a:r>
              <a:rPr lang="fr-FR" sz="2400" dirty="0" smtClean="0">
                <a:ea typeface="ＭＳ 明朝"/>
                <a:cs typeface="Times New Roman"/>
              </a:rPr>
              <a:t>Les agences urbaines plébiscitées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555287" y="433168"/>
            <a:ext cx="6588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LE RÉSEAU DES AGENCES DANS HABITAT III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667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252039" y="2145668"/>
            <a:ext cx="6363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FF0000"/>
                </a:solidFill>
              </a:rPr>
              <a:t>LE RÉSEAU DES AGENCES DANS HABITAT III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80792" y="3417543"/>
            <a:ext cx="3034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Réunion Habitat III / </a:t>
            </a:r>
            <a:r>
              <a:rPr lang="fr-FR" dirty="0" err="1" smtClean="0"/>
              <a:t>UrbaLyon</a:t>
            </a:r>
            <a:endParaRPr lang="fr-FR" dirty="0" smtClean="0"/>
          </a:p>
          <a:p>
            <a:r>
              <a:rPr lang="fr-FR" dirty="0" smtClean="0"/>
              <a:t>13 octobre 2016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01524" y="6098875"/>
            <a:ext cx="5634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Marianne </a:t>
            </a:r>
            <a:r>
              <a:rPr lang="fr-FR" dirty="0" err="1" smtClean="0"/>
              <a:t>Malez</a:t>
            </a:r>
            <a:r>
              <a:rPr lang="fr-FR" dirty="0" smtClean="0"/>
              <a:t>, Chargée de mission International – FNAU</a:t>
            </a:r>
          </a:p>
          <a:p>
            <a:r>
              <a:rPr lang="fr-FR" dirty="0" err="1" smtClean="0"/>
              <a:t>malez@fnau.org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496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112</Words>
  <Application>Microsoft Macintosh PowerPoint</Application>
  <PresentationFormat>Présentation à l'écran (4:3)</PresentationFormat>
  <Paragraphs>117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FNAU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 PhL</dc:creator>
  <cp:lastModifiedBy>AMo Alexia MOREAU</cp:lastModifiedBy>
  <cp:revision>53</cp:revision>
  <dcterms:created xsi:type="dcterms:W3CDTF">2014-02-05T16:30:50Z</dcterms:created>
  <dcterms:modified xsi:type="dcterms:W3CDTF">2016-10-14T09:17:31Z</dcterms:modified>
</cp:coreProperties>
</file>